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5" r:id="rId6"/>
    <p:sldId id="278" r:id="rId7"/>
    <p:sldId id="27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chivo Black" panose="020B0600000101010101" charset="0"/>
      <p:regular r:id="rId24"/>
    </p:embeddedFont>
    <p:embeddedFont>
      <p:font typeface="Arimo Bold" panose="020B0600000101010101" charset="0"/>
      <p:regular r:id="rId25"/>
    </p:embeddedFont>
    <p:embeddedFont>
      <p:font typeface="Consolas Bold" panose="020B0709020204030204" pitchFamily="49" charset="0"/>
      <p:regular r:id="rId26"/>
      <p:bold r:id="rId27"/>
    </p:embeddedFont>
    <p:embeddedFont>
      <p:font typeface="Garet" panose="020B0600000101010101" charset="0"/>
      <p:regular r:id="rId28"/>
    </p:embeddedFont>
    <p:embeddedFont>
      <p:font typeface="Garet Bold" panose="020B0600000101010101" charset="0"/>
      <p:regular r:id="rId29"/>
    </p:embeddedFont>
    <p:embeddedFont>
      <p:font typeface="Garet Light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968701" y="8195284"/>
            <a:ext cx="7683213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TEAM 17:</a:t>
            </a:r>
          </a:p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     배민웅  유민성  위종인  희건춘  향원원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8701" y="990600"/>
            <a:ext cx="432108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TEAM 17 |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06/01/2025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8143" y="3903008"/>
            <a:ext cx="13941157" cy="10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565"/>
              </a:lnSpc>
              <a:spcBef>
                <a:spcPct val="0"/>
              </a:spcBef>
            </a:pPr>
            <a:r>
              <a:rPr lang="en-US" sz="9699" spc="-766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YUT</a:t>
            </a:r>
            <a:r>
              <a:rPr lang="en-US" sz="9699" spc="-7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</a:t>
            </a:r>
            <a:r>
              <a:rPr lang="en-US" sz="9699" spc="-766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NORI</a:t>
            </a:r>
            <a:r>
              <a:rPr lang="en-US" sz="9699" spc="-7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GAME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812982" y="1454718"/>
            <a:ext cx="8250473" cy="6827266"/>
          </a:xfrm>
          <a:custGeom>
            <a:avLst/>
            <a:gdLst/>
            <a:ahLst/>
            <a:cxnLst/>
            <a:rect l="l" t="t" r="r" b="b"/>
            <a:pathLst>
              <a:path w="8250473" h="6827266">
                <a:moveTo>
                  <a:pt x="0" y="0"/>
                </a:moveTo>
                <a:lnTo>
                  <a:pt x="8250472" y="0"/>
                </a:lnTo>
                <a:lnTo>
                  <a:pt x="8250472" y="6827266"/>
                </a:lnTo>
                <a:lnTo>
                  <a:pt x="0" y="6827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161405"/>
            <a:ext cx="72033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</a:t>
            </a:r>
          </a:p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 (model)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53929"/>
            <a:ext cx="8007440" cy="140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GameController가 Game 모델을 조작하고 상태 변화를 GameStateListener에게 알림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Game은 Board와 Players를 포함, Player는 여러 Piece를 소유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19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62887"/>
            <a:ext cx="12936304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Sequence diagram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7082" y="5612040"/>
            <a:ext cx="2277734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Player throws Yut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05388" y="5612040"/>
            <a:ext cx="2277734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Player selects piece to move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2075" y="5612040"/>
            <a:ext cx="227773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End of turn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63582" y="5612040"/>
            <a:ext cx="412396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Check game over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548" y="402063"/>
            <a:ext cx="5683548" cy="151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Sequence diagram 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2171862"/>
            <a:ext cx="8233723" cy="3408047"/>
          </a:xfrm>
          <a:custGeom>
            <a:avLst/>
            <a:gdLst/>
            <a:ahLst/>
            <a:cxnLst/>
            <a:rect l="l" t="t" r="r" b="b"/>
            <a:pathLst>
              <a:path w="8233723" h="3408047">
                <a:moveTo>
                  <a:pt x="0" y="0"/>
                </a:moveTo>
                <a:lnTo>
                  <a:pt x="8233723" y="0"/>
                </a:lnTo>
                <a:lnTo>
                  <a:pt x="8233723" y="3408047"/>
                </a:lnTo>
                <a:lnTo>
                  <a:pt x="0" y="3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r="-93" b="-2184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462426" y="2609191"/>
            <a:ext cx="9398669" cy="5462954"/>
          </a:xfrm>
          <a:custGeom>
            <a:avLst/>
            <a:gdLst/>
            <a:ahLst/>
            <a:cxnLst/>
            <a:rect l="l" t="t" r="r" b="b"/>
            <a:pathLst>
              <a:path w="9398669" h="5462954">
                <a:moveTo>
                  <a:pt x="0" y="0"/>
                </a:moveTo>
                <a:lnTo>
                  <a:pt x="9398669" y="0"/>
                </a:lnTo>
                <a:lnTo>
                  <a:pt x="9398669" y="5462954"/>
                </a:lnTo>
                <a:lnTo>
                  <a:pt x="0" y="546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t="-69439" r="-93" b="-5735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5796951"/>
            <a:ext cx="8233723" cy="2791865"/>
          </a:xfrm>
          <a:custGeom>
            <a:avLst/>
            <a:gdLst/>
            <a:ahLst/>
            <a:cxnLst/>
            <a:rect l="l" t="t" r="r" b="b"/>
            <a:pathLst>
              <a:path w="8233723" h="2791865">
                <a:moveTo>
                  <a:pt x="0" y="0"/>
                </a:moveTo>
                <a:lnTo>
                  <a:pt x="8233723" y="0"/>
                </a:lnTo>
                <a:lnTo>
                  <a:pt x="8233723" y="2791865"/>
                </a:lnTo>
                <a:lnTo>
                  <a:pt x="0" y="279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" t="-289542" r="-1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-217193" y="1659888"/>
            <a:ext cx="710421" cy="94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3723" y="1981362"/>
            <a:ext cx="710421" cy="94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5227050"/>
            <a:ext cx="349140" cy="94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089308" y="2321255"/>
            <a:ext cx="6937045" cy="6937045"/>
          </a:xfrm>
          <a:custGeom>
            <a:avLst/>
            <a:gdLst/>
            <a:ahLst/>
            <a:cxnLst/>
            <a:rect l="l" t="t" r="r" b="b"/>
            <a:pathLst>
              <a:path w="6937045" h="6937045">
                <a:moveTo>
                  <a:pt x="0" y="0"/>
                </a:moveTo>
                <a:lnTo>
                  <a:pt x="6937045" y="0"/>
                </a:lnTo>
                <a:lnTo>
                  <a:pt x="6937045" y="6937045"/>
                </a:lnTo>
                <a:lnTo>
                  <a:pt x="0" y="693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81100"/>
            <a:ext cx="10654632" cy="48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5"/>
              </a:lnSpc>
              <a:spcBef>
                <a:spcPct val="0"/>
              </a:spcBef>
            </a:pPr>
            <a:r>
              <a:rPr lang="en-US" sz="4173" spc="-3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MVC architecture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843310"/>
            <a:ext cx="4281247" cy="46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게임 데이터 및 규칙 로직 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26353" y="7943247"/>
            <a:ext cx="467632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사용자 인터페이스 출력 (CLI / GUI 지원)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9778" y="4619705"/>
            <a:ext cx="358690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입력 처리, Model과 View 연결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02335" y="2743636"/>
            <a:ext cx="8043859" cy="5148541"/>
          </a:xfrm>
          <a:custGeom>
            <a:avLst/>
            <a:gdLst/>
            <a:ahLst/>
            <a:cxnLst/>
            <a:rect l="l" t="t" r="r" b="b"/>
            <a:pathLst>
              <a:path w="8043859" h="5148541">
                <a:moveTo>
                  <a:pt x="0" y="0"/>
                </a:moveTo>
                <a:lnTo>
                  <a:pt x="8043858" y="0"/>
                </a:lnTo>
                <a:lnTo>
                  <a:pt x="8043858" y="5148540"/>
                </a:lnTo>
                <a:lnTo>
                  <a:pt x="0" y="514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3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07556" y="683473"/>
            <a:ext cx="1115910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Multi-UI support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6657" y="3621547"/>
            <a:ext cx="399885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GameUI인터페이스를 정의하여 Console, Swing, JavaFX의 세 가지 사용자 인터페이스를 구현하였으며, 유연한 전환과 모듈 간 결합도 감소를 통해 유지보수성과 확장성을 높였다.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223485" y="2562231"/>
            <a:ext cx="7381664" cy="4477518"/>
          </a:xfrm>
          <a:custGeom>
            <a:avLst/>
            <a:gdLst/>
            <a:ahLst/>
            <a:cxnLst/>
            <a:rect l="l" t="t" r="r" b="b"/>
            <a:pathLst>
              <a:path w="7381664" h="4477518">
                <a:moveTo>
                  <a:pt x="0" y="0"/>
                </a:moveTo>
                <a:lnTo>
                  <a:pt x="7381664" y="0"/>
                </a:lnTo>
                <a:lnTo>
                  <a:pt x="7381664" y="4477518"/>
                </a:lnTo>
                <a:lnTo>
                  <a:pt x="0" y="4477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06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7815" y="4406265"/>
            <a:ext cx="569264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판은 그래프 구조로 구현되었으며, 여러 개의 HashMap을 사용하여 위치와 경로 관계를 저장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556" y="645373"/>
            <a:ext cx="11159102" cy="50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Customized design for the chessboard and rules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3876508"/>
            <a:ext cx="9515371" cy="2533985"/>
          </a:xfrm>
          <a:custGeom>
            <a:avLst/>
            <a:gdLst/>
            <a:ahLst/>
            <a:cxnLst/>
            <a:rect l="l" t="t" r="r" b="b"/>
            <a:pathLst>
              <a:path w="9515371" h="2533985">
                <a:moveTo>
                  <a:pt x="0" y="0"/>
                </a:moveTo>
                <a:lnTo>
                  <a:pt x="9515371" y="0"/>
                </a:lnTo>
                <a:lnTo>
                  <a:pt x="9515371" y="2533984"/>
                </a:lnTo>
                <a:lnTo>
                  <a:pt x="0" y="2533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7815" y="4406265"/>
            <a:ext cx="294653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윷 던지기 규칙 구현 (YutSet 클래스에서 다양한 윷 결과를 정의함)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62649" y="2117757"/>
            <a:ext cx="8664691" cy="5308535"/>
          </a:xfrm>
          <a:custGeom>
            <a:avLst/>
            <a:gdLst/>
            <a:ahLst/>
            <a:cxnLst/>
            <a:rect l="l" t="t" r="r" b="b"/>
            <a:pathLst>
              <a:path w="8664691" h="5308535">
                <a:moveTo>
                  <a:pt x="0" y="0"/>
                </a:moveTo>
                <a:lnTo>
                  <a:pt x="8664691" y="0"/>
                </a:lnTo>
                <a:lnTo>
                  <a:pt x="8664691" y="5308536"/>
                </a:lnTo>
                <a:lnTo>
                  <a:pt x="0" y="5308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7815" y="4406265"/>
            <a:ext cx="56926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게임 컨트롤러의 처리 규칙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2760044"/>
            <a:ext cx="9146405" cy="4766911"/>
          </a:xfrm>
          <a:custGeom>
            <a:avLst/>
            <a:gdLst/>
            <a:ahLst/>
            <a:cxnLst/>
            <a:rect l="l" t="t" r="r" b="b"/>
            <a:pathLst>
              <a:path w="9146405" h="4766911">
                <a:moveTo>
                  <a:pt x="0" y="0"/>
                </a:moveTo>
                <a:lnTo>
                  <a:pt x="9146405" y="0"/>
                </a:lnTo>
                <a:lnTo>
                  <a:pt x="9146405" y="4766912"/>
                </a:lnTo>
                <a:lnTo>
                  <a:pt x="0" y="476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7815" y="4406265"/>
            <a:ext cx="5371930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프로젝트는 하드코딩 방식으로 게임 보드와 규칙을 정의하며, UI 상의 상호작용을 통해 게임 설정을 선택:</a:t>
            </a:r>
          </a:p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UI 선택은 리스너(Listener) 패턴을 사용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1925026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52419" y="3001844"/>
            <a:ext cx="7142721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핵심 로직은 Game.java에 객체지향 방식으로 구현됨.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이동 규칙: Game.movePiece()에서 말 이동 처리.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윷놀이 규칙: YutSet에 DO, GAE, GEOL, YUT, MO, BACKDO 결과 정의.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특수 규칙: 재던지기, 상대 말 잡기 등은 handleThrowResult(), handlePieceInteraction()에서 처리.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0509" y="2938298"/>
            <a:ext cx="3261144" cy="3261144"/>
            <a:chOff x="0" y="0"/>
            <a:chExt cx="8790178" cy="8790178"/>
          </a:xfrm>
        </p:grpSpPr>
        <p:sp>
          <p:nvSpPr>
            <p:cNvPr id="6" name="Freeform 6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 t="-8857" b="-88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425788" y="2938298"/>
            <a:ext cx="3261144" cy="3261144"/>
            <a:chOff x="0" y="0"/>
            <a:chExt cx="8790178" cy="8790178"/>
          </a:xfrm>
        </p:grpSpPr>
        <p:sp>
          <p:nvSpPr>
            <p:cNvPr id="9" name="Freeform 9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l="-94250" r="-9425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01067" y="2938298"/>
            <a:ext cx="3261144" cy="3261144"/>
            <a:chOff x="0" y="0"/>
            <a:chExt cx="8790178" cy="8790178"/>
          </a:xfrm>
        </p:grpSpPr>
        <p:sp>
          <p:nvSpPr>
            <p:cNvPr id="12" name="Freeform 1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l="-25042" r="-250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776346" y="2938298"/>
            <a:ext cx="3261144" cy="3261144"/>
            <a:chOff x="0" y="0"/>
            <a:chExt cx="8790178" cy="8790178"/>
          </a:xfrm>
        </p:grpSpPr>
        <p:sp>
          <p:nvSpPr>
            <p:cNvPr id="15" name="Freeform 15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6"/>
              <a:stretch>
                <a:fillRect t="-4593" b="-4521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568735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6744014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919293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5094572" y="765885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542303" y="1123950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5229" y="6547601"/>
            <a:ext cx="3931704" cy="3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OOAD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68721" y="6547601"/>
            <a:ext cx="4175279" cy="3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MVC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67825" y="6547601"/>
            <a:ext cx="4114584" cy="3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다중 UI 인터페이스（CLI &amp; GUI）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80106" y="6547601"/>
            <a:ext cx="4053624" cy="3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JUnit 테스트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7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4382486"/>
            <a:ext cx="9001704" cy="1522027"/>
          </a:xfrm>
          <a:custGeom>
            <a:avLst/>
            <a:gdLst/>
            <a:ahLst/>
            <a:cxnLst/>
            <a:rect l="l" t="t" r="r" b="b"/>
            <a:pathLst>
              <a:path w="9001704" h="1522027">
                <a:moveTo>
                  <a:pt x="0" y="0"/>
                </a:moveTo>
                <a:lnTo>
                  <a:pt x="9001704" y="0"/>
                </a:lnTo>
                <a:lnTo>
                  <a:pt x="9001704" y="1522028"/>
                </a:lnTo>
                <a:lnTo>
                  <a:pt x="0" y="152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6906374"/>
            <a:ext cx="9001704" cy="1304595"/>
          </a:xfrm>
          <a:custGeom>
            <a:avLst/>
            <a:gdLst/>
            <a:ahLst/>
            <a:cxnLst/>
            <a:rect l="l" t="t" r="r" b="b"/>
            <a:pathLst>
              <a:path w="9001704" h="1304595">
                <a:moveTo>
                  <a:pt x="0" y="0"/>
                </a:moveTo>
                <a:lnTo>
                  <a:pt x="9001704" y="0"/>
                </a:lnTo>
                <a:lnTo>
                  <a:pt x="9001704" y="1304595"/>
                </a:lnTo>
                <a:lnTo>
                  <a:pt x="0" y="130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1762201"/>
            <a:ext cx="9001704" cy="1619872"/>
          </a:xfrm>
          <a:custGeom>
            <a:avLst/>
            <a:gdLst/>
            <a:ahLst/>
            <a:cxnLst/>
            <a:rect l="l" t="t" r="r" b="b"/>
            <a:pathLst>
              <a:path w="9001704" h="1619872">
                <a:moveTo>
                  <a:pt x="0" y="0"/>
                </a:moveTo>
                <a:lnTo>
                  <a:pt x="9001704" y="0"/>
                </a:lnTo>
                <a:lnTo>
                  <a:pt x="9001704" y="1619872"/>
                </a:lnTo>
                <a:lnTo>
                  <a:pt x="0" y="1619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53898" y="6858749"/>
            <a:ext cx="4787977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말 엮기 (다중 말 이동): 동일한 플레이어의 말이 같은 칸에 도착하면 자동으로 하나의 그룹(연결된 말)으로 묶이고 함께 이동합니다. 그룹 ID를 관리하여 전체 이동을 구현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20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53898" y="1901888"/>
            <a:ext cx="4787977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endParaRPr/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추가 던지기: 윷 또는 모를 던지거나, 상대 말을 잡으면 한 번 더 던질 수 있습니다. 턴 컨트롤러가 던지기 큐를 관리하여 이를 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53898" y="4575737"/>
            <a:ext cx="4892278" cy="109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sz="211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잡기 메커니즘: 이동하려는 칸에 상대편 말이 </a:t>
            </a:r>
          </a:p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sz="211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있을 경우, 잡기가 발생하며 상대 말은 </a:t>
            </a:r>
          </a:p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sz="211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모두 시작 지점으로 되돌아가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4934"/>
            <a:ext cx="11159102" cy="50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Complex logic supports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7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197672" y="1346835"/>
            <a:ext cx="5485095" cy="3570444"/>
          </a:xfrm>
          <a:custGeom>
            <a:avLst/>
            <a:gdLst/>
            <a:ahLst/>
            <a:cxnLst/>
            <a:rect l="l" t="t" r="r" b="b"/>
            <a:pathLst>
              <a:path w="5485095" h="3570444">
                <a:moveTo>
                  <a:pt x="0" y="0"/>
                </a:moveTo>
                <a:lnTo>
                  <a:pt x="5485095" y="0"/>
                </a:lnTo>
                <a:lnTo>
                  <a:pt x="5485095" y="3570444"/>
                </a:lnTo>
                <a:lnTo>
                  <a:pt x="0" y="357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65" r="-14637" b="-4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97672" y="4917279"/>
            <a:ext cx="5485095" cy="3364704"/>
          </a:xfrm>
          <a:custGeom>
            <a:avLst/>
            <a:gdLst/>
            <a:ahLst/>
            <a:cxnLst/>
            <a:rect l="l" t="t" r="r" b="b"/>
            <a:pathLst>
              <a:path w="5485095" h="3364704">
                <a:moveTo>
                  <a:pt x="0" y="0"/>
                </a:moveTo>
                <a:lnTo>
                  <a:pt x="5485095" y="0"/>
                </a:lnTo>
                <a:lnTo>
                  <a:pt x="5485095" y="3364705"/>
                </a:lnTo>
                <a:lnTo>
                  <a:pt x="0" y="336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9" r="-4257" b="-26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28399" y="2617446"/>
            <a:ext cx="6630901" cy="398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endParaRPr/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YutSetTest: </a:t>
            </a: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윷 던지기 결과, 재시도 가능 여부, 결과 이름 매핑 테스트</a:t>
            </a:r>
          </a:p>
          <a:p>
            <a:pPr algn="l">
              <a:lnSpc>
                <a:spcPts val="2123"/>
              </a:lnSpc>
            </a:pPr>
            <a:endParaRPr lang="en-US" sz="1516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PieceTest:</a:t>
            </a: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말 이동, 위치 설정 및 말 쌓기 기능 테스트</a:t>
            </a:r>
          </a:p>
          <a:p>
            <a:pPr algn="l">
              <a:lnSpc>
                <a:spcPts val="2123"/>
              </a:lnSpc>
            </a:pPr>
            <a:endParaRPr lang="en-US" sz="1516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PlayerTest: </a:t>
            </a: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플레이어 초기화, 말 관리, 승리 상태 판단 테스트</a:t>
            </a:r>
          </a:p>
          <a:p>
            <a:pPr algn="l">
              <a:lnSpc>
                <a:spcPts val="2123"/>
              </a:lnSpc>
            </a:pPr>
            <a:endParaRPr lang="en-US" sz="1516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BoardTest: </a:t>
            </a: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기본 경로, 교차점, 대각선 경로 이동 로직 테스트</a:t>
            </a:r>
          </a:p>
          <a:p>
            <a:pPr algn="l">
              <a:lnSpc>
                <a:spcPts val="2123"/>
              </a:lnSpc>
            </a:pPr>
            <a:endParaRPr lang="en-US" sz="1516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23"/>
              </a:lnSpc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GameTest: </a:t>
            </a:r>
          </a:p>
          <a:p>
            <a:pPr algn="l">
              <a:lnSpc>
                <a:spcPts val="2123"/>
              </a:lnSpc>
              <a:spcBef>
                <a:spcPct val="0"/>
              </a:spcBef>
            </a:pPr>
            <a:r>
              <a:rPr lang="en-US" sz="151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게임 초기화, 윷 결과 처리, 말 이동 및 종료 판단 테스트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70401"/>
            <a:ext cx="5485095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(모든 테스트 통과!)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578" y="524934"/>
            <a:ext cx="11159102" cy="50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JUnit test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7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0666" y="4639734"/>
            <a:ext cx="11159102" cy="50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161405"/>
            <a:ext cx="72033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Message from project founder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34879"/>
            <a:ext cx="8007440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7BBD6-9EA4-68DE-9DE2-3D1492E0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F2A9C8-CF14-866B-3B83-688911D3EFFD}"/>
              </a:ext>
            </a:extLst>
          </p:cNvPr>
          <p:cNvSpPr/>
          <p:nvPr/>
        </p:nvSpPr>
        <p:spPr>
          <a:xfrm>
            <a:off x="-172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28F3F6-CE86-C596-4D5F-C5F534CE95B3}"/>
              </a:ext>
            </a:extLst>
          </p:cNvPr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9E0D1E2-F96F-A4C5-5C1B-E8FE3248B871}"/>
              </a:ext>
            </a:extLst>
          </p:cNvPr>
          <p:cNvSpPr txBox="1"/>
          <p:nvPr/>
        </p:nvSpPr>
        <p:spPr>
          <a:xfrm>
            <a:off x="601268" y="634895"/>
            <a:ext cx="11387944" cy="7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 DIAGRAM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1A6C6E-A6F5-2773-1FB9-B0F08791DF22}"/>
              </a:ext>
            </a:extLst>
          </p:cNvPr>
          <p:cNvSpPr/>
          <p:nvPr/>
        </p:nvSpPr>
        <p:spPr>
          <a:xfrm>
            <a:off x="8534400" y="1304925"/>
            <a:ext cx="5715000" cy="800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7196FB7-C2CB-F3F7-1A2B-1652556F1526}"/>
              </a:ext>
            </a:extLst>
          </p:cNvPr>
          <p:cNvSpPr/>
          <p:nvPr/>
        </p:nvSpPr>
        <p:spPr>
          <a:xfrm>
            <a:off x="9903542" y="2714625"/>
            <a:ext cx="3050453" cy="1104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Play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CFC779-2F01-4580-6FB8-CA364F37E769}"/>
              </a:ext>
            </a:extLst>
          </p:cNvPr>
          <p:cNvCxnSpPr>
            <a:cxnSpLocks/>
          </p:cNvCxnSpPr>
          <p:nvPr/>
        </p:nvCxnSpPr>
        <p:spPr>
          <a:xfrm>
            <a:off x="11396812" y="3971925"/>
            <a:ext cx="0" cy="73556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0BF85AB-6AAC-752C-5B13-E90A8E84C2F1}"/>
              </a:ext>
            </a:extLst>
          </p:cNvPr>
          <p:cNvSpPr/>
          <p:nvPr/>
        </p:nvSpPr>
        <p:spPr>
          <a:xfrm>
            <a:off x="9866670" y="7088743"/>
            <a:ext cx="3050453" cy="1104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Move Piece</a:t>
            </a:r>
            <a:endParaRPr lang="ko-KR" altLang="en-US" sz="24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C97FF1D-3C18-70FB-DEE2-B441B833B333}"/>
              </a:ext>
            </a:extLst>
          </p:cNvPr>
          <p:cNvSpPr/>
          <p:nvPr/>
        </p:nvSpPr>
        <p:spPr>
          <a:xfrm>
            <a:off x="9898625" y="4905375"/>
            <a:ext cx="3050453" cy="1104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Take turn</a:t>
            </a:r>
            <a:endParaRPr lang="ko-KR" altLang="en-US" sz="2400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EFA9019-827E-DE1C-C952-5605316BAE34}"/>
              </a:ext>
            </a:extLst>
          </p:cNvPr>
          <p:cNvCxnSpPr>
            <a:cxnSpLocks/>
          </p:cNvCxnSpPr>
          <p:nvPr/>
        </p:nvCxnSpPr>
        <p:spPr>
          <a:xfrm>
            <a:off x="11396812" y="6181725"/>
            <a:ext cx="0" cy="73556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6661F6-A64C-BD10-59CD-3BDE4EC748B0}"/>
              </a:ext>
            </a:extLst>
          </p:cNvPr>
          <p:cNvSpPr txBox="1"/>
          <p:nvPr/>
        </p:nvSpPr>
        <p:spPr>
          <a:xfrm>
            <a:off x="11458264" y="4155817"/>
            <a:ext cx="1752599" cy="3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&lt;&lt;include&gt;&gt;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63742-B17A-EA64-6E83-6DE331FFBD8A}"/>
              </a:ext>
            </a:extLst>
          </p:cNvPr>
          <p:cNvSpPr txBox="1"/>
          <p:nvPr/>
        </p:nvSpPr>
        <p:spPr>
          <a:xfrm>
            <a:off x="11534466" y="6348407"/>
            <a:ext cx="1600193" cy="36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&lt;&lt;include&gt;&gt;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6B939-8AE9-429D-2CB0-3214ABBF09BE}"/>
              </a:ext>
            </a:extLst>
          </p:cNvPr>
          <p:cNvSpPr txBox="1"/>
          <p:nvPr/>
        </p:nvSpPr>
        <p:spPr>
          <a:xfrm>
            <a:off x="10153645" y="1340733"/>
            <a:ext cx="247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Yut Nori Game</a:t>
            </a:r>
            <a:endParaRPr lang="ko-KR" altLang="en-US" sz="2800" b="1" dirty="0"/>
          </a:p>
        </p:txBody>
      </p:sp>
      <p:pic>
        <p:nvPicPr>
          <p:cNvPr id="41" name="그래픽 40" descr="남자 단색으로 채워진">
            <a:extLst>
              <a:ext uri="{FF2B5EF4-FFF2-40B4-BE49-F238E27FC236}">
                <a16:creationId xmlns:a16="http://schemas.microsoft.com/office/drawing/2014/main" id="{D75D21C0-8307-DDB7-9657-449CCD99A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523" y="2866327"/>
            <a:ext cx="2211196" cy="22111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B91F0C-9747-4DD5-772C-8254E781EAB8}"/>
              </a:ext>
            </a:extLst>
          </p:cNvPr>
          <p:cNvSpPr txBox="1"/>
          <p:nvPr/>
        </p:nvSpPr>
        <p:spPr>
          <a:xfrm>
            <a:off x="4231384" y="5058530"/>
            <a:ext cx="1698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Players</a:t>
            </a:r>
            <a:endParaRPr lang="ko-KR" altLang="en-US" sz="2800" b="1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B4EF43-6450-BC79-93F4-FA78B5B59277}"/>
              </a:ext>
            </a:extLst>
          </p:cNvPr>
          <p:cNvCxnSpPr>
            <a:cxnSpLocks/>
          </p:cNvCxnSpPr>
          <p:nvPr/>
        </p:nvCxnSpPr>
        <p:spPr>
          <a:xfrm>
            <a:off x="5396595" y="3241880"/>
            <a:ext cx="4470075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39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58F0-405F-CA39-9EC5-0C868166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A20191-A1CD-E311-1BF6-81A94D939236}"/>
              </a:ext>
            </a:extLst>
          </p:cNvPr>
          <p:cNvSpPr/>
          <p:nvPr/>
        </p:nvSpPr>
        <p:spPr>
          <a:xfrm>
            <a:off x="-17206" y="-61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F665D87-685D-091B-2100-448C2BB62168}"/>
              </a:ext>
            </a:extLst>
          </p:cNvPr>
          <p:cNvSpPr txBox="1"/>
          <p:nvPr/>
        </p:nvSpPr>
        <p:spPr>
          <a:xfrm>
            <a:off x="12938218" y="974930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14A104-8E3B-FAF8-2419-9DBC4D9DD6C2}"/>
              </a:ext>
            </a:extLst>
          </p:cNvPr>
          <p:cNvSpPr txBox="1"/>
          <p:nvPr/>
        </p:nvSpPr>
        <p:spPr>
          <a:xfrm>
            <a:off x="601268" y="628750"/>
            <a:ext cx="11387944" cy="7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 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E0094A-7BA2-6E54-278B-5B93B4706F34}"/>
              </a:ext>
            </a:extLst>
          </p:cNvPr>
          <p:cNvSpPr txBox="1"/>
          <p:nvPr/>
        </p:nvSpPr>
        <p:spPr>
          <a:xfrm>
            <a:off x="601268" y="2394155"/>
            <a:ext cx="839033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Use Case 1: Move Piece</a:t>
            </a:r>
            <a:endParaRPr lang="ko-KR" altLang="ko-KR" sz="8800" b="1" dirty="0">
              <a:solidFill>
                <a:schemeClr val="tx2"/>
              </a:solidFill>
            </a:endParaRPr>
          </a:p>
          <a:p>
            <a:pPr lvl="1"/>
            <a:r>
              <a:rPr lang="en-US" altLang="ko-KR" sz="2400" b="1" dirty="0"/>
              <a:t>Scope</a:t>
            </a:r>
            <a:r>
              <a:rPr lang="en-US" altLang="ko-KR" sz="2400" dirty="0"/>
              <a:t>: Game Board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Level</a:t>
            </a:r>
            <a:r>
              <a:rPr lang="en-US" altLang="ko-KR" sz="2400" dirty="0"/>
              <a:t>: Subfunction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Primary Actor</a:t>
            </a:r>
            <a:r>
              <a:rPr lang="en-US" altLang="ko-KR" sz="2400" dirty="0"/>
              <a:t>: Player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Stakeholders and Interests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Player</a:t>
            </a:r>
            <a:r>
              <a:rPr lang="en-US" altLang="ko-KR" sz="2400" dirty="0"/>
              <a:t>: Wants to select and move a piece to maximize advantage.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Other Players</a:t>
            </a:r>
            <a:r>
              <a:rPr lang="en-US" altLang="ko-KR" sz="2400" dirty="0"/>
              <a:t>: Want their own pieces to remain safe.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Preconditions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The game is in progress.</a:t>
            </a:r>
            <a:endParaRPr lang="ko-KR" altLang="ko-KR" sz="7200" dirty="0"/>
          </a:p>
          <a:p>
            <a:pPr lvl="2"/>
            <a:r>
              <a:rPr lang="en-US" altLang="ko-KR" sz="2400" dirty="0"/>
              <a:t>The player has at least one movable piece.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Postconditions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The selected piece is moved according to the game rules.</a:t>
            </a:r>
            <a:endParaRPr lang="ko-KR" altLang="ko-KR" sz="7200" dirty="0"/>
          </a:p>
          <a:p>
            <a:pPr lvl="2"/>
            <a:r>
              <a:rPr lang="en-US" altLang="ko-KR" sz="2400" dirty="0"/>
              <a:t>Possible capture, grouping, or scoring is applied.</a:t>
            </a:r>
            <a:endParaRPr lang="ko-KR" altLang="ko-KR" sz="7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31957-544F-AE28-CA3D-F1EC8A580BD5}"/>
              </a:ext>
            </a:extLst>
          </p:cNvPr>
          <p:cNvSpPr txBox="1"/>
          <p:nvPr/>
        </p:nvSpPr>
        <p:spPr>
          <a:xfrm>
            <a:off x="9136626" y="2374650"/>
            <a:ext cx="83903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ko-KR" sz="6000" dirty="0"/>
          </a:p>
          <a:p>
            <a:pPr lvl="1"/>
            <a:r>
              <a:rPr lang="en-US" altLang="ko-KR" sz="2400" b="1" dirty="0"/>
              <a:t>Main Success Scenario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1"/>
            <a:r>
              <a:rPr lang="en-US" altLang="ko-KR" sz="2400" dirty="0"/>
              <a:t>The player selects a piece.</a:t>
            </a:r>
            <a:endParaRPr lang="ko-KR" altLang="ko-KR" sz="7200" dirty="0"/>
          </a:p>
          <a:p>
            <a:pPr lvl="1"/>
            <a:r>
              <a:rPr lang="en-US" altLang="ko-KR" sz="2400" dirty="0"/>
              <a:t>The piece moves along the appropriate path.</a:t>
            </a:r>
            <a:endParaRPr lang="ko-KR" altLang="ko-KR" sz="7200" dirty="0"/>
          </a:p>
          <a:p>
            <a:pPr lvl="1"/>
            <a:r>
              <a:rPr lang="en-US" altLang="ko-KR" sz="2400" dirty="0"/>
              <a:t>If it lands on an opponent’s piece, it is captured.</a:t>
            </a:r>
            <a:endParaRPr lang="ko-KR" altLang="ko-KR" sz="7200" dirty="0"/>
          </a:p>
          <a:p>
            <a:pPr lvl="1"/>
            <a:r>
              <a:rPr lang="en-US" altLang="ko-KR" sz="2400" dirty="0"/>
              <a:t>If it lands on a friendly piece, they are grouped.</a:t>
            </a:r>
            <a:endParaRPr lang="ko-KR" altLang="ko-KR" sz="7200" dirty="0"/>
          </a:p>
          <a:p>
            <a:pPr lvl="1"/>
            <a:r>
              <a:rPr lang="en-US" altLang="ko-KR" sz="2400" dirty="0"/>
              <a:t>If it reaches the end, it scores and is removed from the board.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Extensions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2a.</a:t>
            </a:r>
            <a:r>
              <a:rPr lang="en-US" altLang="ko-KR" sz="2400" dirty="0"/>
              <a:t> If the piece starts from home, it enters the board.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2b.</a:t>
            </a:r>
            <a:r>
              <a:rPr lang="en-US" altLang="ko-KR" sz="2400" dirty="0"/>
              <a:t> If the result is Back-Do, the piece moves backward.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3a.</a:t>
            </a:r>
            <a:r>
              <a:rPr lang="en-US" altLang="ko-KR" sz="2400" dirty="0"/>
              <a:t> If no movable piece exists, the turn ends immediately.</a:t>
            </a:r>
            <a:endParaRPr lang="ko-KR" altLang="ko-KR" sz="7200" dirty="0"/>
          </a:p>
        </p:txBody>
      </p:sp>
    </p:spTree>
    <p:extLst>
      <p:ext uri="{BB962C8B-B14F-4D97-AF65-F5344CB8AC3E}">
        <p14:creationId xmlns:p14="http://schemas.microsoft.com/office/powerpoint/2010/main" val="225865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C083-E2BE-2C52-82F4-A0021AEA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3B3A12-BEBF-75BF-B800-1B2FF3836FFB}"/>
              </a:ext>
            </a:extLst>
          </p:cNvPr>
          <p:cNvSpPr/>
          <p:nvPr/>
        </p:nvSpPr>
        <p:spPr>
          <a:xfrm>
            <a:off x="-17206" y="-61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7337A7-3906-480C-A501-3FA38179BF18}"/>
              </a:ext>
            </a:extLst>
          </p:cNvPr>
          <p:cNvSpPr txBox="1"/>
          <p:nvPr/>
        </p:nvSpPr>
        <p:spPr>
          <a:xfrm>
            <a:off x="12938218" y="974930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02996D7-8F8E-7EA0-083D-F3F767BF2DEB}"/>
              </a:ext>
            </a:extLst>
          </p:cNvPr>
          <p:cNvSpPr txBox="1"/>
          <p:nvPr/>
        </p:nvSpPr>
        <p:spPr>
          <a:xfrm>
            <a:off x="601268" y="628750"/>
            <a:ext cx="11387944" cy="7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 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2F46BF-F976-4621-D6F8-AFA0D0CA550F}"/>
              </a:ext>
            </a:extLst>
          </p:cNvPr>
          <p:cNvSpPr txBox="1"/>
          <p:nvPr/>
        </p:nvSpPr>
        <p:spPr>
          <a:xfrm>
            <a:off x="601268" y="2394155"/>
            <a:ext cx="83903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Use Case 2: Take turn</a:t>
            </a:r>
            <a:endParaRPr lang="ko-KR" altLang="ko-KR" sz="8800" b="1" dirty="0">
              <a:solidFill>
                <a:schemeClr val="tx2"/>
              </a:solidFill>
            </a:endParaRPr>
          </a:p>
          <a:p>
            <a:pPr lvl="1"/>
            <a:r>
              <a:rPr lang="en-US" altLang="ko-KR" sz="2400" b="1" dirty="0"/>
              <a:t>Scope</a:t>
            </a:r>
            <a:r>
              <a:rPr lang="en-US" altLang="ko-KR" sz="2400" dirty="0"/>
              <a:t>: Yut Nori Game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Level</a:t>
            </a:r>
            <a:r>
              <a:rPr lang="en-US" altLang="ko-KR" sz="2400" dirty="0"/>
              <a:t>: user-goal 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Primary Actor</a:t>
            </a:r>
            <a:r>
              <a:rPr lang="en-US" altLang="ko-KR" sz="2400" dirty="0"/>
              <a:t>: Player (whose turn it is)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Stakeholders and Interests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Current Player</a:t>
            </a:r>
            <a:r>
              <a:rPr lang="en-US" altLang="ko-KR" sz="2400" dirty="0"/>
              <a:t>: Wants to advance the game and eventually win.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Other Players</a:t>
            </a:r>
            <a:r>
              <a:rPr lang="en-US" altLang="ko-KR" sz="2400" dirty="0"/>
              <a:t>: Want the game to be fair and not lose.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Preconditions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The game is in progress.</a:t>
            </a:r>
            <a:endParaRPr lang="ko-KR" altLang="ko-KR" sz="7200" dirty="0"/>
          </a:p>
          <a:p>
            <a:pPr lvl="2"/>
            <a:r>
              <a:rPr lang="en-US" altLang="ko-KR" sz="2400" dirty="0"/>
              <a:t>It is the player’s turn.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Postconditions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The player has taken all throws and moved pieces.</a:t>
            </a:r>
            <a:endParaRPr lang="ko-KR" altLang="ko-KR" sz="7200" dirty="0"/>
          </a:p>
          <a:p>
            <a:pPr lvl="2"/>
            <a:r>
              <a:rPr lang="en-US" altLang="ko-KR" sz="2400" dirty="0"/>
              <a:t>The turn passes to the next player, or the player wins the game.</a:t>
            </a:r>
            <a:endParaRPr lang="ko-KR" altLang="ko-KR" sz="7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9DA49-777F-7A56-2ECB-64A5A7FDCD02}"/>
              </a:ext>
            </a:extLst>
          </p:cNvPr>
          <p:cNvSpPr txBox="1"/>
          <p:nvPr/>
        </p:nvSpPr>
        <p:spPr>
          <a:xfrm>
            <a:off x="9136626" y="2374650"/>
            <a:ext cx="839033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b="1" dirty="0"/>
              <a:t>Main Success Scenario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1"/>
            <a:r>
              <a:rPr lang="en-US" altLang="ko-KR" sz="2400" dirty="0"/>
              <a:t>The player throws the Yut sticks.</a:t>
            </a:r>
            <a:endParaRPr lang="ko-KR" altLang="ko-KR" sz="7200" dirty="0"/>
          </a:p>
          <a:p>
            <a:pPr lvl="1"/>
            <a:r>
              <a:rPr lang="en-US" altLang="ko-KR" sz="2400" dirty="0"/>
              <a:t>The result is displayed.</a:t>
            </a:r>
            <a:endParaRPr lang="ko-KR" altLang="ko-KR" sz="7200" dirty="0"/>
          </a:p>
          <a:p>
            <a:pPr lvl="1"/>
            <a:r>
              <a:rPr lang="en-US" altLang="ko-KR" sz="2400" dirty="0"/>
              <a:t>If Yut or Mo, the player throws again.</a:t>
            </a:r>
            <a:endParaRPr lang="ko-KR" altLang="ko-KR" sz="7200" dirty="0"/>
          </a:p>
          <a:p>
            <a:pPr lvl="1"/>
            <a:r>
              <a:rPr lang="en-US" altLang="ko-KR" sz="2400" dirty="0"/>
              <a:t>The player selects a piece and moves it (see Use Case: Move Piece).</a:t>
            </a:r>
            <a:endParaRPr lang="ko-KR" altLang="ko-KR" sz="7200" dirty="0"/>
          </a:p>
          <a:p>
            <a:pPr lvl="1"/>
            <a:r>
              <a:rPr lang="en-US" altLang="ko-KR" sz="2400" dirty="0"/>
              <a:t>If the player captures an opponent’s piece, they get an extra throw.</a:t>
            </a:r>
            <a:endParaRPr lang="ko-KR" altLang="ko-KR" sz="7200" dirty="0"/>
          </a:p>
          <a:p>
            <a:pPr lvl="1"/>
            <a:r>
              <a:rPr lang="en-US" altLang="ko-KR" sz="2400" dirty="0"/>
              <a:t>If a piece scores, it is removed.</a:t>
            </a:r>
            <a:endParaRPr lang="ko-KR" altLang="ko-KR" sz="7200" dirty="0"/>
          </a:p>
          <a:p>
            <a:pPr lvl="1"/>
            <a:r>
              <a:rPr lang="en-US" altLang="ko-KR" sz="2400" dirty="0"/>
              <a:t>If all pieces are scored, the player wins.</a:t>
            </a:r>
            <a:endParaRPr lang="ko-KR" altLang="ko-KR" sz="7200" dirty="0"/>
          </a:p>
          <a:p>
            <a:pPr lvl="1"/>
            <a:r>
              <a:rPr lang="en-US" altLang="ko-KR" sz="2400" dirty="0"/>
              <a:t>Otherwise, the turn ends.</a:t>
            </a:r>
          </a:p>
          <a:p>
            <a:endParaRPr lang="ko-KR" altLang="ko-KR" dirty="0"/>
          </a:p>
          <a:p>
            <a:pPr lvl="1"/>
            <a:r>
              <a:rPr lang="en-US" altLang="ko-KR" sz="2400" b="1" dirty="0"/>
              <a:t>Extensions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1a.</a:t>
            </a:r>
            <a:r>
              <a:rPr lang="en-US" altLang="ko-KR" sz="2400" dirty="0"/>
              <a:t> The player uses a designated Yut result (for testing).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4a.</a:t>
            </a:r>
            <a:r>
              <a:rPr lang="en-US" altLang="ko-KR" sz="2400" dirty="0"/>
              <a:t> The player has no valid piece to move → the turn ends.</a:t>
            </a:r>
            <a:endParaRPr lang="ko-KR" altLang="ko-KR" sz="7200" dirty="0"/>
          </a:p>
        </p:txBody>
      </p:sp>
    </p:spTree>
    <p:extLst>
      <p:ext uri="{BB962C8B-B14F-4D97-AF65-F5344CB8AC3E}">
        <p14:creationId xmlns:p14="http://schemas.microsoft.com/office/powerpoint/2010/main" val="106057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6F1E4-9F8E-3FDF-E84D-5A405D4C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2C672B-9428-4717-1857-E1DF54B4DB5A}"/>
              </a:ext>
            </a:extLst>
          </p:cNvPr>
          <p:cNvSpPr/>
          <p:nvPr/>
        </p:nvSpPr>
        <p:spPr>
          <a:xfrm>
            <a:off x="-17206" y="-61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851F488-7B07-ABC1-7EEE-ED2FDF578B33}"/>
              </a:ext>
            </a:extLst>
          </p:cNvPr>
          <p:cNvSpPr txBox="1"/>
          <p:nvPr/>
        </p:nvSpPr>
        <p:spPr>
          <a:xfrm>
            <a:off x="12938218" y="974930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41532B8-842C-9CF9-390B-02460BF3D3E6}"/>
              </a:ext>
            </a:extLst>
          </p:cNvPr>
          <p:cNvSpPr txBox="1"/>
          <p:nvPr/>
        </p:nvSpPr>
        <p:spPr>
          <a:xfrm>
            <a:off x="601268" y="628750"/>
            <a:ext cx="11387944" cy="7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 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70CF66-BE2C-3B89-5F55-127692A71C81}"/>
              </a:ext>
            </a:extLst>
          </p:cNvPr>
          <p:cNvSpPr txBox="1"/>
          <p:nvPr/>
        </p:nvSpPr>
        <p:spPr>
          <a:xfrm>
            <a:off x="601268" y="2394155"/>
            <a:ext cx="83903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Use Case 3: Play Game </a:t>
            </a:r>
            <a:endParaRPr lang="ko-KR" altLang="ko-KR" sz="8800" b="1" dirty="0">
              <a:solidFill>
                <a:schemeClr val="tx2"/>
              </a:solidFill>
            </a:endParaRPr>
          </a:p>
          <a:p>
            <a:pPr lvl="1"/>
            <a:r>
              <a:rPr lang="en-US" altLang="ko-KR" sz="2400" b="1" dirty="0"/>
              <a:t>Scope</a:t>
            </a:r>
            <a:r>
              <a:rPr lang="en-US" altLang="ko-KR" sz="2400" dirty="0"/>
              <a:t>: Yut Nori Game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Level</a:t>
            </a:r>
            <a:r>
              <a:rPr lang="en-US" altLang="ko-KR" sz="2400" dirty="0"/>
              <a:t>: user-goal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Primary Actor</a:t>
            </a:r>
            <a:r>
              <a:rPr lang="en-US" altLang="ko-KR" sz="2400" dirty="0"/>
              <a:t>: Players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Stakeholders and Interests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Players</a:t>
            </a:r>
            <a:r>
              <a:rPr lang="en-US" altLang="ko-KR" sz="2400" dirty="0"/>
              <a:t>: Want to play the game and win.</a:t>
            </a:r>
            <a:endParaRPr lang="ko-KR" altLang="ko-KR" sz="7200" dirty="0"/>
          </a:p>
          <a:p>
            <a:pPr lvl="2"/>
            <a:r>
              <a:rPr lang="en-US" altLang="ko-KR" sz="2400" b="1" dirty="0"/>
              <a:t>Game System</a:t>
            </a:r>
            <a:r>
              <a:rPr lang="en-US" altLang="ko-KR" sz="2400" dirty="0"/>
              <a:t>: Manages turns, rules, and outcome display.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Preconditions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At least two players are present.</a:t>
            </a:r>
            <a:endParaRPr lang="ko-KR" altLang="ko-KR" sz="7200" dirty="0"/>
          </a:p>
          <a:p>
            <a:pPr lvl="2"/>
            <a:r>
              <a:rPr lang="en-US" altLang="ko-KR" sz="2400" dirty="0"/>
              <a:t>The game has started with proper settings.</a:t>
            </a:r>
            <a:endParaRPr lang="ko-KR" altLang="ko-KR" sz="7200" dirty="0"/>
          </a:p>
          <a:p>
            <a:pPr lvl="1"/>
            <a:r>
              <a:rPr lang="en-US" altLang="ko-KR" sz="2400" b="1" dirty="0"/>
              <a:t>Postconditions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2"/>
            <a:r>
              <a:rPr lang="en-US" altLang="ko-KR" sz="2400" dirty="0"/>
              <a:t>One player has won the game.</a:t>
            </a:r>
            <a:endParaRPr lang="ko-KR" altLang="ko-KR" sz="7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53D00-9D68-9BF4-3F9A-C3D5800A3DCA}"/>
              </a:ext>
            </a:extLst>
          </p:cNvPr>
          <p:cNvSpPr txBox="1"/>
          <p:nvPr/>
        </p:nvSpPr>
        <p:spPr>
          <a:xfrm>
            <a:off x="9136626" y="2374650"/>
            <a:ext cx="8390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ko-KR" sz="6000" dirty="0"/>
          </a:p>
          <a:p>
            <a:pPr lvl="1"/>
            <a:r>
              <a:rPr lang="en-US" altLang="ko-KR" sz="2400" b="1" dirty="0"/>
              <a:t>Main Success Scenario</a:t>
            </a:r>
            <a:r>
              <a:rPr lang="en-US" altLang="ko-KR" sz="2400" dirty="0"/>
              <a:t>:</a:t>
            </a:r>
            <a:endParaRPr lang="ko-KR" altLang="ko-KR" sz="7200" dirty="0"/>
          </a:p>
          <a:p>
            <a:pPr lvl="1"/>
            <a:r>
              <a:rPr lang="en-US" altLang="ko-KR" sz="2400" dirty="0"/>
              <a:t>Players set the number of participants and pieces.</a:t>
            </a:r>
            <a:endParaRPr lang="ko-KR" altLang="ko-KR" sz="7200" dirty="0"/>
          </a:p>
          <a:p>
            <a:pPr lvl="1"/>
            <a:r>
              <a:rPr lang="en-US" altLang="ko-KR" sz="2400" dirty="0"/>
              <a:t>The first player begins the turn.</a:t>
            </a:r>
            <a:endParaRPr lang="ko-KR" altLang="ko-KR" sz="7200" dirty="0"/>
          </a:p>
          <a:p>
            <a:pPr lvl="1"/>
            <a:r>
              <a:rPr lang="en-US" altLang="ko-KR" sz="2400" dirty="0"/>
              <a:t>Players alternate turns using the "Take Turn" use case.</a:t>
            </a:r>
            <a:endParaRPr lang="ko-KR" altLang="ko-KR" sz="7200" dirty="0"/>
          </a:p>
          <a:p>
            <a:pPr lvl="1"/>
            <a:r>
              <a:rPr lang="en-US" altLang="ko-KR" sz="2400" dirty="0"/>
              <a:t>The game continues until a player wins.</a:t>
            </a:r>
            <a:endParaRPr lang="ko-KR" altLang="ko-KR" sz="7200" dirty="0"/>
          </a:p>
          <a:p>
            <a:pPr lvl="1"/>
            <a:r>
              <a:rPr lang="en-US" altLang="ko-KR" sz="2400" dirty="0"/>
              <a:t>The winner is displayed.</a:t>
            </a:r>
            <a:endParaRPr lang="ko-KR" altLang="ko-KR" sz="7200" dirty="0"/>
          </a:p>
          <a:p>
            <a:r>
              <a:rPr lang="en-US" altLang="ko-KR" sz="2400" dirty="0"/>
              <a:t>       Players choose to restart or exit.</a:t>
            </a:r>
            <a:endParaRPr lang="ko-KR" altLang="ko-KR" sz="59500" dirty="0"/>
          </a:p>
        </p:txBody>
      </p:sp>
    </p:spTree>
    <p:extLst>
      <p:ext uri="{BB962C8B-B14F-4D97-AF65-F5344CB8AC3E}">
        <p14:creationId xmlns:p14="http://schemas.microsoft.com/office/powerpoint/2010/main" val="44833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2" b="-48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770478" y="34163"/>
            <a:ext cx="1665900" cy="2625343"/>
          </a:xfrm>
          <a:custGeom>
            <a:avLst/>
            <a:gdLst/>
            <a:ahLst/>
            <a:cxnLst/>
            <a:rect l="l" t="t" r="r" b="b"/>
            <a:pathLst>
              <a:path w="1665900" h="2625343">
                <a:moveTo>
                  <a:pt x="0" y="0"/>
                </a:moveTo>
                <a:lnTo>
                  <a:pt x="1665900" y="0"/>
                </a:lnTo>
                <a:lnTo>
                  <a:pt x="1665900" y="2625344"/>
                </a:lnTo>
                <a:lnTo>
                  <a:pt x="0" y="262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37544" y="1919211"/>
            <a:ext cx="8933918" cy="5953619"/>
          </a:xfrm>
          <a:custGeom>
            <a:avLst/>
            <a:gdLst/>
            <a:ahLst/>
            <a:cxnLst/>
            <a:rect l="l" t="t" r="r" b="b"/>
            <a:pathLst>
              <a:path w="8933918" h="5953619">
                <a:moveTo>
                  <a:pt x="0" y="0"/>
                </a:moveTo>
                <a:lnTo>
                  <a:pt x="8933918" y="0"/>
                </a:lnTo>
                <a:lnTo>
                  <a:pt x="8933918" y="5953619"/>
                </a:lnTo>
                <a:lnTo>
                  <a:pt x="0" y="595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37544" y="553827"/>
            <a:ext cx="7279037" cy="63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708" spc="-37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Module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82445" y="981075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24269" y="3989070"/>
            <a:ext cx="5558318" cy="23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16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YutNoriGame: 프로그램 진입점, 게임 시작</a:t>
            </a:r>
          </a:p>
          <a:p>
            <a:pPr algn="ctr">
              <a:lnSpc>
                <a:spcPts val="2027"/>
              </a:lnSpc>
            </a:pPr>
            <a:endParaRPr lang="en-US" sz="168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027"/>
              </a:lnSpc>
            </a:pPr>
            <a:r>
              <a:rPr lang="en-US" sz="16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Controller: 사용자 입력 처리, 상태 갱신</a:t>
            </a:r>
          </a:p>
          <a:p>
            <a:pPr algn="ctr">
              <a:lnSpc>
                <a:spcPts val="2027"/>
              </a:lnSpc>
            </a:pPr>
            <a:endParaRPr lang="en-US" sz="168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027"/>
              </a:lnSpc>
            </a:pPr>
            <a:r>
              <a:rPr lang="en-US" sz="16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Model: 핵심 데이터 및 게임 로직</a:t>
            </a:r>
          </a:p>
          <a:p>
            <a:pPr algn="ctr">
              <a:lnSpc>
                <a:spcPts val="2027"/>
              </a:lnSpc>
            </a:pPr>
            <a:endParaRPr lang="en-US" sz="168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027"/>
              </a:lnSpc>
            </a:pPr>
            <a:r>
              <a:rPr lang="en-US" sz="16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UI: 다양한 인터페이스, 상태 표시</a:t>
            </a:r>
          </a:p>
          <a:p>
            <a:pPr algn="ctr">
              <a:lnSpc>
                <a:spcPts val="2027"/>
              </a:lnSpc>
            </a:pPr>
            <a:endParaRPr lang="en-US" sz="168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ctr">
              <a:lnSpc>
                <a:spcPts val="2027"/>
              </a:lnSpc>
              <a:spcBef>
                <a:spcPct val="0"/>
              </a:spcBef>
            </a:pPr>
            <a:r>
              <a:rPr lang="en-US" sz="16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Test: JUnit 기반 핵심 기능 테스트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1268" y="2835311"/>
            <a:ext cx="8650593" cy="4970245"/>
          </a:xfrm>
          <a:custGeom>
            <a:avLst/>
            <a:gdLst/>
            <a:ahLst/>
            <a:cxnLst/>
            <a:rect l="l" t="t" r="r" b="b"/>
            <a:pathLst>
              <a:path w="8650593" h="4970245">
                <a:moveTo>
                  <a:pt x="0" y="0"/>
                </a:moveTo>
                <a:lnTo>
                  <a:pt x="8650592" y="0"/>
                </a:lnTo>
                <a:lnTo>
                  <a:pt x="8650592" y="4970245"/>
                </a:lnTo>
                <a:lnTo>
                  <a:pt x="0" y="4970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556934" y="1597945"/>
            <a:ext cx="5936913" cy="4510046"/>
          </a:xfrm>
          <a:custGeom>
            <a:avLst/>
            <a:gdLst/>
            <a:ahLst/>
            <a:cxnLst/>
            <a:rect l="l" t="t" r="r" b="b"/>
            <a:pathLst>
              <a:path w="5936913" h="4510046">
                <a:moveTo>
                  <a:pt x="0" y="0"/>
                </a:moveTo>
                <a:lnTo>
                  <a:pt x="5936913" y="0"/>
                </a:lnTo>
                <a:lnTo>
                  <a:pt x="5936913" y="4510046"/>
                </a:lnTo>
                <a:lnTo>
                  <a:pt x="0" y="451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6934" y="6560964"/>
            <a:ext cx="5780692" cy="28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8"/>
              </a:lnSpc>
            </a:pPr>
            <a:endParaRPr/>
          </a:p>
          <a:p>
            <a:pPr marL="590415" lvl="1" indent="-295207" algn="ctr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 → Player, Board 관리</a:t>
            </a:r>
          </a:p>
          <a:p>
            <a:pPr marL="590415" lvl="1" indent="-295207" algn="ctr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Player → 여러 개의 Piece 보유</a:t>
            </a:r>
          </a:p>
          <a:p>
            <a:pPr marL="590415" lvl="1" indent="-295207" algn="ctr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YutSet → 독립된 윷 던지기 처리</a:t>
            </a:r>
          </a:p>
          <a:p>
            <a:pPr marL="590415" lvl="1" indent="-295207" algn="ctr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Piece → 소속 Player 연결</a:t>
            </a:r>
          </a:p>
          <a:p>
            <a:pPr algn="ctr">
              <a:lnSpc>
                <a:spcPts val="3828"/>
              </a:lnSpc>
              <a:spcBef>
                <a:spcPct val="0"/>
              </a:spcBef>
            </a:pPr>
            <a:endParaRPr lang="en-US" sz="273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268" y="634895"/>
            <a:ext cx="11387944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 DIAGRAM(model)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1087</Words>
  <Application>Microsoft Office PowerPoint</Application>
  <PresentationFormat>사용자 지정</PresentationFormat>
  <Paragraphs>184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Calibri</vt:lpstr>
      <vt:lpstr>Garet Bold</vt:lpstr>
      <vt:lpstr>Arimo Bold</vt:lpstr>
      <vt:lpstr>Garet Light</vt:lpstr>
      <vt:lpstr>Garet</vt:lpstr>
      <vt:lpstr>Arial</vt:lpstr>
      <vt:lpstr>Archivo Black</vt:lpstr>
      <vt:lpstr>Consolas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유민성</cp:lastModifiedBy>
  <cp:revision>3</cp:revision>
  <dcterms:created xsi:type="dcterms:W3CDTF">2006-08-16T00:00:00Z</dcterms:created>
  <dcterms:modified xsi:type="dcterms:W3CDTF">2025-06-04T14:36:23Z</dcterms:modified>
  <dc:identifier>DAGpUApnzCU</dc:identifier>
</cp:coreProperties>
</file>